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gnzsp7Faaover7vcX1l7kc5OIiG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8"/>
  </p:normalViewPr>
  <p:slideViewPr>
    <p:cSldViewPr snapToGrid="0">
      <p:cViewPr varScale="1">
        <p:scale>
          <a:sx n="117" d="100"/>
          <a:sy n="117" d="100"/>
        </p:scale>
        <p:origin x="148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a:t>  SDG Tiles 3 and 4 are relevant for a connection to HSElife - Q</a:t>
            </a:r>
            <a:endParaRPr/>
          </a:p>
        </p:txBody>
      </p:sp>
      <p:sp>
        <p:nvSpPr>
          <p:cNvPr id="77" name="Google Shape;7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a:t>Tiles need to be discussed with Jan Teun. </a:t>
            </a:r>
            <a:endParaRPr/>
          </a:p>
        </p:txBody>
      </p:sp>
      <p:sp>
        <p:nvSpPr>
          <p:cNvPr id="86" name="Google Shape;86;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a:t>Predictive maintenance activities according new Industry 4.0 principles.</a:t>
            </a:r>
            <a:endParaRPr/>
          </a:p>
          <a:p>
            <a:pPr marL="0" lvl="0" indent="0" algn="l" rtl="0">
              <a:spcBef>
                <a:spcPts val="0"/>
              </a:spcBef>
              <a:spcAft>
                <a:spcPts val="0"/>
              </a:spcAft>
              <a:buNone/>
            </a:pPr>
            <a:endParaRPr/>
          </a:p>
          <a:p>
            <a:pPr marL="0" lvl="0" indent="0" algn="l" rtl="0">
              <a:spcBef>
                <a:spcPts val="0"/>
              </a:spcBef>
              <a:spcAft>
                <a:spcPts val="0"/>
              </a:spcAft>
              <a:buNone/>
            </a:pPr>
            <a:r>
              <a:rPr lang="nl-NL"/>
              <a:t>Workforce culture; Activate a common company mindset to improve the UN SDG. Use the lessons learned for a common safety culture. </a:t>
            </a:r>
            <a:endParaRPr/>
          </a:p>
          <a:p>
            <a:pPr marL="0" lvl="0" indent="0" algn="l" rtl="0">
              <a:spcBef>
                <a:spcPts val="0"/>
              </a:spcBef>
              <a:spcAft>
                <a:spcPts val="0"/>
              </a:spcAft>
              <a:buNone/>
            </a:pPr>
            <a:endParaRPr/>
          </a:p>
          <a:p>
            <a:pPr marL="0" lvl="0" indent="0" algn="l" rtl="0">
              <a:spcBef>
                <a:spcPts val="0"/>
              </a:spcBef>
              <a:spcAft>
                <a:spcPts val="0"/>
              </a:spcAft>
              <a:buNone/>
            </a:pPr>
            <a:r>
              <a:rPr lang="nl-NL"/>
              <a:t>Circularity; Discuss with external stakeholders circularity. </a:t>
            </a:r>
            <a:endParaRPr/>
          </a:p>
        </p:txBody>
      </p:sp>
      <p:sp>
        <p:nvSpPr>
          <p:cNvPr id="114" name="Google Shape;114;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058139209e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g2058139209e_0_1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a:t>Ad2  Questions; Who is informed about environmental asset permit requirements.  - Who is involved in reporting of these requirements.</a:t>
            </a:r>
            <a:endParaRPr/>
          </a:p>
          <a:p>
            <a:pPr marL="0" lvl="0" indent="0" algn="l" rtl="0">
              <a:spcBef>
                <a:spcPts val="0"/>
              </a:spcBef>
              <a:spcAft>
                <a:spcPts val="0"/>
              </a:spcAft>
              <a:buNone/>
            </a:pPr>
            <a:r>
              <a:rPr lang="nl-NL"/>
              <a:t>Do you manage these data in your work management system?  Do you have a process in place to improve environmental targets.</a:t>
            </a:r>
            <a:endParaRPr/>
          </a:p>
          <a:p>
            <a:pPr marL="0" lvl="0" indent="0" algn="l" rtl="0">
              <a:spcBef>
                <a:spcPts val="0"/>
              </a:spcBef>
              <a:spcAft>
                <a:spcPts val="0"/>
              </a:spcAft>
              <a:buNone/>
            </a:pPr>
            <a:endParaRPr/>
          </a:p>
          <a:p>
            <a:pPr marL="0" lvl="0" indent="0" algn="l" rtl="0">
              <a:spcBef>
                <a:spcPts val="0"/>
              </a:spcBef>
              <a:spcAft>
                <a:spcPts val="0"/>
              </a:spcAft>
              <a:buNone/>
            </a:pPr>
            <a:r>
              <a:rPr lang="nl-NL"/>
              <a:t>Do you have a soil/water  pollution measuring system in place. Do you have a civil maintenance plan in place for liquid tide floors , drain systems, bund walls and drain pits?</a:t>
            </a:r>
            <a:endParaRPr/>
          </a:p>
          <a:p>
            <a:pPr marL="0" lvl="0" indent="0" algn="l" rtl="0">
              <a:spcBef>
                <a:spcPts val="0"/>
              </a:spcBef>
              <a:spcAft>
                <a:spcPts val="0"/>
              </a:spcAft>
              <a:buNone/>
            </a:pPr>
            <a:r>
              <a:rPr lang="nl-NL"/>
              <a:t> </a:t>
            </a:r>
            <a:endParaRPr/>
          </a:p>
          <a:p>
            <a:pPr marL="0" lvl="0" indent="0" algn="l" rtl="0">
              <a:spcBef>
                <a:spcPts val="0"/>
              </a:spcBef>
              <a:spcAft>
                <a:spcPts val="0"/>
              </a:spcAft>
              <a:buNone/>
            </a:pPr>
            <a:endParaRPr/>
          </a:p>
        </p:txBody>
      </p:sp>
      <p:sp>
        <p:nvSpPr>
          <p:cNvPr id="131" name="Google Shape;131;g2058139209e_0_1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058139209e_0_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g2058139209e_0_7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a:t>Examples of improving biodiversity on and around industrial areas together with external stakeholders.</a:t>
            </a:r>
            <a:endParaRPr/>
          </a:p>
          <a:p>
            <a:pPr marL="0" lvl="0" indent="0" algn="l" rtl="0">
              <a:spcBef>
                <a:spcPts val="0"/>
              </a:spcBef>
              <a:spcAft>
                <a:spcPts val="0"/>
              </a:spcAft>
              <a:buNone/>
            </a:pPr>
            <a:r>
              <a:rPr lang="nl-NL"/>
              <a:t>Birth nests; Falcon nests on high installations. Shore swallows in verticular walls. A specific mowing policy for bird nests and butterflies etc.</a:t>
            </a:r>
            <a:endParaRPr/>
          </a:p>
          <a:p>
            <a:pPr marL="0" lvl="0" indent="0" algn="l" rtl="0">
              <a:spcBef>
                <a:spcPts val="0"/>
              </a:spcBef>
              <a:spcAft>
                <a:spcPts val="0"/>
              </a:spcAft>
              <a:buNone/>
            </a:pPr>
            <a:r>
              <a:rPr lang="nl-NL"/>
              <a:t>A fire water pond with facilities for reptiles and water birds. Rainwater collection for the improvement of groundwater levels.</a:t>
            </a:r>
            <a:endParaRPr/>
          </a:p>
          <a:p>
            <a:pPr marL="0" lvl="0" indent="0" algn="l" rtl="0">
              <a:spcBef>
                <a:spcPts val="0"/>
              </a:spcBef>
              <a:spcAft>
                <a:spcPts val="0"/>
              </a:spcAft>
              <a:buNone/>
            </a:pPr>
            <a:r>
              <a:rPr lang="nl-NL"/>
              <a:t>The reduction of light during dark hours to support animal wildlife.  (Example offshore platforms with greenlight)</a:t>
            </a:r>
            <a:endParaRPr/>
          </a:p>
        </p:txBody>
      </p:sp>
      <p:sp>
        <p:nvSpPr>
          <p:cNvPr id="139" name="Google Shape;139;g2058139209e_0_7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058139209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g2058139209e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g2058139209e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a:t>Viewgraph is an example to connect UN SDG to Circularity.</a:t>
            </a:r>
            <a:endParaRPr/>
          </a:p>
          <a:p>
            <a:pPr marL="0" lvl="0" indent="0" algn="l" rtl="0">
              <a:spcBef>
                <a:spcPts val="0"/>
              </a:spcBef>
              <a:spcAft>
                <a:spcPts val="0"/>
              </a:spcAft>
              <a:buNone/>
            </a:pPr>
            <a:r>
              <a:rPr lang="nl-NL"/>
              <a:t>These tiles are all related to maintenance activities.</a:t>
            </a:r>
            <a:endParaRPr/>
          </a:p>
        </p:txBody>
      </p:sp>
      <p:sp>
        <p:nvSpPr>
          <p:cNvPr id="155" name="Google Shape;155;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17"/>
        <p:cNvGrpSpPr/>
        <p:nvPr/>
      </p:nvGrpSpPr>
      <p:grpSpPr>
        <a:xfrm>
          <a:off x="0" y="0"/>
          <a:ext cx="0" cy="0"/>
          <a:chOff x="0" y="0"/>
          <a:chExt cx="0" cy="0"/>
        </a:xfrm>
      </p:grpSpPr>
      <p:sp>
        <p:nvSpPr>
          <p:cNvPr id="18" name="Google Shape;18;p10"/>
          <p:cNvSpPr txBox="1">
            <a:spLocks noGrp="1"/>
          </p:cNvSpPr>
          <p:nvPr>
            <p:ph type="title"/>
          </p:nvPr>
        </p:nvSpPr>
        <p:spPr>
          <a:xfrm>
            <a:off x="899592" y="908720"/>
            <a:ext cx="7787208" cy="79208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0"/>
          <p:cNvSpPr txBox="1">
            <a:spLocks noGrp="1"/>
          </p:cNvSpPr>
          <p:nvPr>
            <p:ph type="body" idx="1"/>
          </p:nvPr>
        </p:nvSpPr>
        <p:spPr>
          <a:xfrm>
            <a:off x="899592" y="1844824"/>
            <a:ext cx="7787208" cy="4281339"/>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SzPts val="3200"/>
              <a:buChar char="•"/>
              <a:defRPr/>
            </a:lvl1pPr>
            <a:lvl2pPr marL="914400" lvl="1" indent="-406400" algn="l">
              <a:spcBef>
                <a:spcPts val="560"/>
              </a:spcBef>
              <a:spcAft>
                <a:spcPts val="0"/>
              </a:spcAft>
              <a:buSzPts val="2800"/>
              <a:buChar char="–"/>
              <a:defRPr/>
            </a:lvl2pPr>
            <a:lvl3pPr marL="1371600" lvl="2" indent="-381000" algn="l">
              <a:spcBef>
                <a:spcPts val="480"/>
              </a:spcBef>
              <a:spcAft>
                <a:spcPts val="0"/>
              </a:spcAft>
              <a:buSzPts val="2400"/>
              <a:buChar char="•"/>
              <a:defRPr/>
            </a:lvl3pPr>
            <a:lvl4pPr marL="1828800" lvl="3" indent="-355600" algn="l">
              <a:spcBef>
                <a:spcPts val="400"/>
              </a:spcBef>
              <a:spcAft>
                <a:spcPts val="0"/>
              </a:spcAft>
              <a:buSzPts val="2000"/>
              <a:buChar char="–"/>
              <a:defRPr/>
            </a:lvl4pPr>
            <a:lvl5pPr marL="2286000" lvl="4" indent="-355600" algn="l">
              <a:spcBef>
                <a:spcPts val="400"/>
              </a:spcBef>
              <a:spcAft>
                <a:spcPts val="0"/>
              </a:spcAft>
              <a:buSzPts val="20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10"/>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23"/>
        <p:cNvGrpSpPr/>
        <p:nvPr/>
      </p:nvGrpSpPr>
      <p:grpSpPr>
        <a:xfrm>
          <a:off x="0" y="0"/>
          <a:ext cx="0" cy="0"/>
          <a:chOff x="0" y="0"/>
          <a:chExt cx="0" cy="0"/>
        </a:xfrm>
      </p:grpSpPr>
      <p:sp>
        <p:nvSpPr>
          <p:cNvPr id="24" name="Google Shape;24;p11"/>
          <p:cNvSpPr txBox="1">
            <a:spLocks noGrp="1"/>
          </p:cNvSpPr>
          <p:nvPr>
            <p:ph type="ctrTitle"/>
          </p:nvPr>
        </p:nvSpPr>
        <p:spPr>
          <a:xfrm>
            <a:off x="900000" y="2130425"/>
            <a:ext cx="7630616"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1"/>
          <p:cNvSpPr txBox="1">
            <a:spLocks noGrp="1"/>
          </p:cNvSpPr>
          <p:nvPr>
            <p:ph type="subTitle" idx="1"/>
          </p:nvPr>
        </p:nvSpPr>
        <p:spPr>
          <a:xfrm>
            <a:off x="1555576"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SzPts val="3200"/>
              <a:buNone/>
              <a:defRPr>
                <a:solidFill>
                  <a:srgbClr val="888888"/>
                </a:solidFill>
              </a:defRPr>
            </a:lvl1pPr>
            <a:lvl2pPr lvl="1" algn="ctr">
              <a:spcBef>
                <a:spcPts val="560"/>
              </a:spcBef>
              <a:spcAft>
                <a:spcPts val="0"/>
              </a:spcAft>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SzPts val="2000"/>
              <a:buNone/>
              <a:defRPr>
                <a:solidFill>
                  <a:srgbClr val="888888"/>
                </a:solidFill>
              </a:defRPr>
            </a:lvl4pPr>
            <a:lvl5pPr lvl="4" algn="ctr">
              <a:spcBef>
                <a:spcPts val="400"/>
              </a:spcBef>
              <a:spcAft>
                <a:spcPts val="0"/>
              </a:spcAft>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6" name="Google Shape;26;p11"/>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9"/>
        <p:cNvGrpSpPr/>
        <p:nvPr/>
      </p:nvGrpSpPr>
      <p:grpSpPr>
        <a:xfrm>
          <a:off x="0" y="0"/>
          <a:ext cx="0" cy="0"/>
          <a:chOff x="0" y="0"/>
          <a:chExt cx="0" cy="0"/>
        </a:xfrm>
      </p:grpSpPr>
      <p:sp>
        <p:nvSpPr>
          <p:cNvPr id="30" name="Google Shape;30;p12"/>
          <p:cNvSpPr txBox="1">
            <a:spLocks noGrp="1"/>
          </p:cNvSpPr>
          <p:nvPr>
            <p:ph type="title"/>
          </p:nvPr>
        </p:nvSpPr>
        <p:spPr>
          <a:xfrm>
            <a:off x="899592" y="4425131"/>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2"/>
          <p:cNvSpPr txBox="1">
            <a:spLocks noGrp="1"/>
          </p:cNvSpPr>
          <p:nvPr>
            <p:ph type="body" idx="1"/>
          </p:nvPr>
        </p:nvSpPr>
        <p:spPr>
          <a:xfrm>
            <a:off x="899592" y="2924944"/>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SzPts val="2000"/>
              <a:buNone/>
              <a:defRPr sz="2000">
                <a:solidFill>
                  <a:srgbClr val="888888"/>
                </a:solidFill>
              </a:defRPr>
            </a:lvl1pPr>
            <a:lvl2pPr marL="914400" lvl="1" indent="-228600" algn="l">
              <a:spcBef>
                <a:spcPts val="360"/>
              </a:spcBef>
              <a:spcAft>
                <a:spcPts val="0"/>
              </a:spcAft>
              <a:buSzPts val="1800"/>
              <a:buNone/>
              <a:defRPr sz="1800">
                <a:solidFill>
                  <a:srgbClr val="888888"/>
                </a:solidFill>
              </a:defRPr>
            </a:lvl2pPr>
            <a:lvl3pPr marL="1371600" lvl="2" indent="-228600" algn="l">
              <a:spcBef>
                <a:spcPts val="320"/>
              </a:spcBef>
              <a:spcAft>
                <a:spcPts val="0"/>
              </a:spcAft>
              <a:buSzPts val="1600"/>
              <a:buNone/>
              <a:defRPr sz="1600">
                <a:solidFill>
                  <a:srgbClr val="888888"/>
                </a:solidFill>
              </a:defRPr>
            </a:lvl3pPr>
            <a:lvl4pPr marL="1828800" lvl="3" indent="-228600" algn="l">
              <a:spcBef>
                <a:spcPts val="280"/>
              </a:spcBef>
              <a:spcAft>
                <a:spcPts val="0"/>
              </a:spcAft>
              <a:buSzPts val="1400"/>
              <a:buNone/>
              <a:defRPr sz="1400">
                <a:solidFill>
                  <a:srgbClr val="888888"/>
                </a:solidFill>
              </a:defRPr>
            </a:lvl4pPr>
            <a:lvl5pPr marL="2286000" lvl="4" indent="-228600" algn="l">
              <a:spcBef>
                <a:spcPts val="280"/>
              </a:spcBef>
              <a:spcAft>
                <a:spcPts val="0"/>
              </a:spcAft>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2" name="Google Shape;32;p12"/>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5"/>
        <p:cNvGrpSpPr/>
        <p:nvPr/>
      </p:nvGrpSpPr>
      <p:grpSpPr>
        <a:xfrm>
          <a:off x="0" y="0"/>
          <a:ext cx="0" cy="0"/>
          <a:chOff x="0" y="0"/>
          <a:chExt cx="0" cy="0"/>
        </a:xfrm>
      </p:grpSpPr>
      <p:sp>
        <p:nvSpPr>
          <p:cNvPr id="36" name="Google Shape;36;p13"/>
          <p:cNvSpPr txBox="1">
            <a:spLocks noGrp="1"/>
          </p:cNvSpPr>
          <p:nvPr>
            <p:ph type="title"/>
          </p:nvPr>
        </p:nvSpPr>
        <p:spPr>
          <a:xfrm>
            <a:off x="899592" y="908720"/>
            <a:ext cx="7787208" cy="79208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3"/>
          <p:cNvSpPr txBox="1">
            <a:spLocks noGrp="1"/>
          </p:cNvSpPr>
          <p:nvPr>
            <p:ph type="body" idx="1"/>
          </p:nvPr>
        </p:nvSpPr>
        <p:spPr>
          <a:xfrm>
            <a:off x="899592" y="1772816"/>
            <a:ext cx="3780000" cy="4353347"/>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13"/>
          <p:cNvSpPr txBox="1">
            <a:spLocks noGrp="1"/>
          </p:cNvSpPr>
          <p:nvPr>
            <p:ph type="body" idx="2"/>
          </p:nvPr>
        </p:nvSpPr>
        <p:spPr>
          <a:xfrm>
            <a:off x="4896456" y="1772816"/>
            <a:ext cx="3780000" cy="4381947"/>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9" name="Google Shape;39;p13"/>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2"/>
        <p:cNvGrpSpPr/>
        <p:nvPr/>
      </p:nvGrpSpPr>
      <p:grpSpPr>
        <a:xfrm>
          <a:off x="0" y="0"/>
          <a:ext cx="0" cy="0"/>
          <a:chOff x="0" y="0"/>
          <a:chExt cx="0" cy="0"/>
        </a:xfrm>
      </p:grpSpPr>
      <p:sp>
        <p:nvSpPr>
          <p:cNvPr id="43" name="Google Shape;43;p14"/>
          <p:cNvSpPr txBox="1">
            <a:spLocks noGrp="1"/>
          </p:cNvSpPr>
          <p:nvPr>
            <p:ph type="title"/>
          </p:nvPr>
        </p:nvSpPr>
        <p:spPr>
          <a:xfrm>
            <a:off x="899592" y="908720"/>
            <a:ext cx="7787208" cy="79208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4"/>
          <p:cNvSpPr txBox="1">
            <a:spLocks noGrp="1"/>
          </p:cNvSpPr>
          <p:nvPr>
            <p:ph type="body" idx="1"/>
          </p:nvPr>
        </p:nvSpPr>
        <p:spPr>
          <a:xfrm>
            <a:off x="899592" y="1772816"/>
            <a:ext cx="3780000" cy="72008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4"/>
          <p:cNvSpPr txBox="1">
            <a:spLocks noGrp="1"/>
          </p:cNvSpPr>
          <p:nvPr>
            <p:ph type="body" idx="2"/>
          </p:nvPr>
        </p:nvSpPr>
        <p:spPr>
          <a:xfrm>
            <a:off x="899592" y="2492896"/>
            <a:ext cx="3780000" cy="3663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4"/>
          <p:cNvSpPr txBox="1">
            <a:spLocks noGrp="1"/>
          </p:cNvSpPr>
          <p:nvPr>
            <p:ph type="body" idx="3"/>
          </p:nvPr>
        </p:nvSpPr>
        <p:spPr>
          <a:xfrm>
            <a:off x="4932040" y="1772816"/>
            <a:ext cx="3780000" cy="72008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14"/>
          <p:cNvSpPr txBox="1">
            <a:spLocks noGrp="1"/>
          </p:cNvSpPr>
          <p:nvPr>
            <p:ph type="body" idx="4"/>
          </p:nvPr>
        </p:nvSpPr>
        <p:spPr>
          <a:xfrm>
            <a:off x="4932040" y="2492896"/>
            <a:ext cx="3780000" cy="3663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14"/>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51"/>
        <p:cNvGrpSpPr/>
        <p:nvPr/>
      </p:nvGrpSpPr>
      <p:grpSpPr>
        <a:xfrm>
          <a:off x="0" y="0"/>
          <a:ext cx="0" cy="0"/>
          <a:chOff x="0" y="0"/>
          <a:chExt cx="0" cy="0"/>
        </a:xfrm>
      </p:grpSpPr>
      <p:sp>
        <p:nvSpPr>
          <p:cNvPr id="52" name="Google Shape;52;p15"/>
          <p:cNvSpPr txBox="1">
            <a:spLocks noGrp="1"/>
          </p:cNvSpPr>
          <p:nvPr>
            <p:ph type="title"/>
          </p:nvPr>
        </p:nvSpPr>
        <p:spPr>
          <a:xfrm>
            <a:off x="899592" y="908720"/>
            <a:ext cx="7787208" cy="79208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5"/>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6"/>
        <p:cNvGrpSpPr/>
        <p:nvPr/>
      </p:nvGrpSpPr>
      <p:grpSpPr>
        <a:xfrm>
          <a:off x="0" y="0"/>
          <a:ext cx="0" cy="0"/>
          <a:chOff x="0" y="0"/>
          <a:chExt cx="0" cy="0"/>
        </a:xfrm>
      </p:grpSpPr>
      <p:sp>
        <p:nvSpPr>
          <p:cNvPr id="57" name="Google Shape;57;p16"/>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60"/>
        <p:cNvGrpSpPr/>
        <p:nvPr/>
      </p:nvGrpSpPr>
      <p:grpSpPr>
        <a:xfrm>
          <a:off x="0" y="0"/>
          <a:ext cx="0" cy="0"/>
          <a:chOff x="0" y="0"/>
          <a:chExt cx="0" cy="0"/>
        </a:xfrm>
      </p:grpSpPr>
      <p:sp>
        <p:nvSpPr>
          <p:cNvPr id="61" name="Google Shape;61;p17"/>
          <p:cNvSpPr txBox="1">
            <a:spLocks noGrp="1"/>
          </p:cNvSpPr>
          <p:nvPr>
            <p:ph type="title"/>
          </p:nvPr>
        </p:nvSpPr>
        <p:spPr>
          <a:xfrm>
            <a:off x="899592" y="836712"/>
            <a:ext cx="3008313" cy="94602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7"/>
          <p:cNvSpPr txBox="1">
            <a:spLocks noGrp="1"/>
          </p:cNvSpPr>
          <p:nvPr>
            <p:ph type="body" idx="1"/>
          </p:nvPr>
        </p:nvSpPr>
        <p:spPr>
          <a:xfrm>
            <a:off x="3923928" y="836712"/>
            <a:ext cx="4762872" cy="5289451"/>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SzPts val="3200"/>
              <a:buChar char="•"/>
              <a:defRPr sz="3200"/>
            </a:lvl1pPr>
            <a:lvl2pPr marL="914400" lvl="1" indent="-406400" algn="l">
              <a:spcBef>
                <a:spcPts val="560"/>
              </a:spcBef>
              <a:spcAft>
                <a:spcPts val="0"/>
              </a:spcAft>
              <a:buSzPts val="280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7"/>
          <p:cNvSpPr txBox="1">
            <a:spLocks noGrp="1"/>
          </p:cNvSpPr>
          <p:nvPr>
            <p:ph type="body" idx="2"/>
          </p:nvPr>
        </p:nvSpPr>
        <p:spPr>
          <a:xfrm>
            <a:off x="899592" y="1772816"/>
            <a:ext cx="3008313" cy="435334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400"/>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7"/>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7"/>
        <p:cNvGrpSpPr/>
        <p:nvPr/>
      </p:nvGrpSpPr>
      <p:grpSpPr>
        <a:xfrm>
          <a:off x="0" y="0"/>
          <a:ext cx="0" cy="0"/>
          <a:chOff x="0" y="0"/>
          <a:chExt cx="0" cy="0"/>
        </a:xfrm>
      </p:grpSpPr>
      <p:sp>
        <p:nvSpPr>
          <p:cNvPr id="68" name="Google Shape;68;p18"/>
          <p:cNvSpPr txBox="1">
            <a:spLocks noGrp="1"/>
          </p:cNvSpPr>
          <p:nvPr>
            <p:ph type="title"/>
          </p:nvPr>
        </p:nvSpPr>
        <p:spPr>
          <a:xfrm>
            <a:off x="1792288" y="5022502"/>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8"/>
          <p:cNvSpPr>
            <a:spLocks noGrp="1"/>
          </p:cNvSpPr>
          <p:nvPr>
            <p:ph type="pic" idx="2"/>
          </p:nvPr>
        </p:nvSpPr>
        <p:spPr>
          <a:xfrm>
            <a:off x="1792288" y="898376"/>
            <a:ext cx="5486400" cy="4114800"/>
          </a:xfrm>
          <a:prstGeom prst="rect">
            <a:avLst/>
          </a:prstGeom>
          <a:noFill/>
          <a:ln>
            <a:noFill/>
          </a:ln>
        </p:spPr>
      </p:sp>
      <p:sp>
        <p:nvSpPr>
          <p:cNvPr id="70" name="Google Shape;70;p18"/>
          <p:cNvSpPr txBox="1">
            <a:spLocks noGrp="1"/>
          </p:cNvSpPr>
          <p:nvPr>
            <p:ph type="body" idx="1"/>
          </p:nvPr>
        </p:nvSpPr>
        <p:spPr>
          <a:xfrm>
            <a:off x="1792288" y="5589240"/>
            <a:ext cx="5486400" cy="58296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400"/>
              <a:buNone/>
              <a:defRPr sz="1400"/>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18"/>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99592" y="908720"/>
            <a:ext cx="7787208" cy="792088"/>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99592" y="1844824"/>
            <a:ext cx="7787208" cy="4281339"/>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BDA90C"/>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BDA90C"/>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rgbClr val="BDA90C"/>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rgbClr val="BDA90C"/>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rgbClr val="BDA90C"/>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99592" y="6356350"/>
            <a:ext cx="1691208"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
        <p:nvSpPr>
          <p:cNvPr id="15" name="Google Shape;15;p9"/>
          <p:cNvSpPr/>
          <p:nvPr/>
        </p:nvSpPr>
        <p:spPr>
          <a:xfrm>
            <a:off x="-6856" y="0"/>
            <a:ext cx="618416" cy="6858000"/>
          </a:xfrm>
          <a:prstGeom prst="rect">
            <a:avLst/>
          </a:prstGeom>
          <a:solidFill>
            <a:srgbClr val="BDA90C"/>
          </a:solidFill>
          <a:ln>
            <a:noFill/>
          </a:ln>
          <a:effectLst>
            <a:outerShdw blurRad="254000" dist="38100" dir="600000" algn="r" rotWithShape="0">
              <a:srgbClr val="000000">
                <a:alpha val="4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pic>
        <p:nvPicPr>
          <p:cNvPr id="16" name="Google Shape;16;p9"/>
          <p:cNvPicPr preferRelativeResize="0"/>
          <p:nvPr/>
        </p:nvPicPr>
        <p:blipFill rotWithShape="1">
          <a:blip r:embed="rId11">
            <a:alphaModFix/>
          </a:blip>
          <a:srcRect/>
          <a:stretch/>
        </p:blipFill>
        <p:spPr>
          <a:xfrm>
            <a:off x="-36512" y="188641"/>
            <a:ext cx="3419871" cy="57606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
          <p:cNvSpPr txBox="1">
            <a:spLocks noGrp="1"/>
          </p:cNvSpPr>
          <p:nvPr>
            <p:ph type="title"/>
          </p:nvPr>
        </p:nvSpPr>
        <p:spPr>
          <a:xfrm>
            <a:off x="669900" y="1092425"/>
            <a:ext cx="8403300" cy="8346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Font typeface="Arial"/>
              <a:buNone/>
            </a:pPr>
            <a:r>
              <a:rPr lang="nl-NL" sz="2955" b="1" u="sng"/>
              <a:t>The maintenance industry’s commitment to the UN Sustainable Development</a:t>
            </a:r>
            <a:r>
              <a:rPr lang="nl-NL" sz="2622" b="1" u="sng"/>
              <a:t> </a:t>
            </a:r>
            <a:endParaRPr sz="2622" u="sng"/>
          </a:p>
          <a:p>
            <a:pPr marL="0" lvl="0" indent="0" algn="l" rtl="0">
              <a:spcBef>
                <a:spcPts val="0"/>
              </a:spcBef>
              <a:spcAft>
                <a:spcPts val="0"/>
              </a:spcAft>
              <a:buClr>
                <a:schemeClr val="dk1"/>
              </a:buClr>
              <a:buSzPct val="100000"/>
              <a:buFont typeface="Calibri"/>
              <a:buNone/>
            </a:pPr>
            <a:endParaRPr/>
          </a:p>
        </p:txBody>
      </p:sp>
      <p:pic>
        <p:nvPicPr>
          <p:cNvPr id="80" name="Google Shape;80;p1" descr="Queen's University SDGs | Office of the Principal and Vice-Chancellor"/>
          <p:cNvPicPr preferRelativeResize="0"/>
          <p:nvPr/>
        </p:nvPicPr>
        <p:blipFill>
          <a:blip r:embed="rId3">
            <a:alphaModFix/>
          </a:blip>
          <a:stretch>
            <a:fillRect/>
          </a:stretch>
        </p:blipFill>
        <p:spPr>
          <a:xfrm>
            <a:off x="564200" y="1623475"/>
            <a:ext cx="8509001" cy="5034472"/>
          </a:xfrm>
          <a:prstGeom prst="rect">
            <a:avLst/>
          </a:prstGeom>
          <a:noFill/>
          <a:ln>
            <a:noFill/>
          </a:ln>
        </p:spPr>
      </p:pic>
      <p:sp>
        <p:nvSpPr>
          <p:cNvPr id="81" name="Google Shape;81;p1"/>
          <p:cNvSpPr/>
          <p:nvPr/>
        </p:nvSpPr>
        <p:spPr>
          <a:xfrm>
            <a:off x="-15175" y="758625"/>
            <a:ext cx="685200" cy="60993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
          <p:cNvSpPr/>
          <p:nvPr/>
        </p:nvSpPr>
        <p:spPr>
          <a:xfrm>
            <a:off x="-15175" y="0"/>
            <a:ext cx="685200" cy="1821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3"/>
          <p:cNvSpPr txBox="1">
            <a:spLocks noGrp="1"/>
          </p:cNvSpPr>
          <p:nvPr>
            <p:ph type="title"/>
          </p:nvPr>
        </p:nvSpPr>
        <p:spPr>
          <a:xfrm>
            <a:off x="899592" y="764704"/>
            <a:ext cx="7560840" cy="129614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SzPct val="100000"/>
              <a:buFont typeface="Calibri"/>
              <a:buNone/>
            </a:pPr>
            <a:br>
              <a:rPr lang="nl-NL" b="1"/>
            </a:br>
            <a:br>
              <a:rPr lang="nl-NL" b="1"/>
            </a:br>
            <a:endParaRPr/>
          </a:p>
        </p:txBody>
      </p:sp>
      <p:sp>
        <p:nvSpPr>
          <p:cNvPr id="89" name="Google Shape;89;p3"/>
          <p:cNvSpPr/>
          <p:nvPr/>
        </p:nvSpPr>
        <p:spPr>
          <a:xfrm>
            <a:off x="623851" y="763750"/>
            <a:ext cx="8520300" cy="831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400" b="1" i="1" u="sng">
                <a:solidFill>
                  <a:schemeClr val="dk1"/>
                </a:solidFill>
                <a:latin typeface="Calibri"/>
                <a:ea typeface="Calibri"/>
                <a:cs typeface="Calibri"/>
                <a:sym typeface="Calibri"/>
              </a:rPr>
              <a:t>The maintenance industry’s commitment to the UN Sustainable Development </a:t>
            </a:r>
            <a:endParaRPr sz="2400" i="1" u="sng">
              <a:solidFill>
                <a:schemeClr val="dk1"/>
              </a:solidFill>
              <a:latin typeface="Calibri"/>
              <a:ea typeface="Calibri"/>
              <a:cs typeface="Calibri"/>
              <a:sym typeface="Calibri"/>
            </a:endParaRPr>
          </a:p>
        </p:txBody>
      </p:sp>
      <p:pic>
        <p:nvPicPr>
          <p:cNvPr id="90" name="Google Shape;90;p3" descr="Explained: Our work on the Sustainable Development Goals - European  Disability Forum"/>
          <p:cNvPicPr preferRelativeResize="0"/>
          <p:nvPr/>
        </p:nvPicPr>
        <p:blipFill>
          <a:blip r:embed="rId3">
            <a:alphaModFix/>
          </a:blip>
          <a:stretch>
            <a:fillRect/>
          </a:stretch>
        </p:blipFill>
        <p:spPr>
          <a:xfrm>
            <a:off x="1835900" y="764700"/>
            <a:ext cx="6205550" cy="6205550"/>
          </a:xfrm>
          <a:prstGeom prst="rect">
            <a:avLst/>
          </a:prstGeom>
          <a:noFill/>
          <a:ln>
            <a:noFill/>
          </a:ln>
        </p:spPr>
      </p:pic>
      <p:cxnSp>
        <p:nvCxnSpPr>
          <p:cNvPr id="91" name="Google Shape;91;p3"/>
          <p:cNvCxnSpPr/>
          <p:nvPr/>
        </p:nvCxnSpPr>
        <p:spPr>
          <a:xfrm rot="10800000" flipH="1">
            <a:off x="6372475" y="2169550"/>
            <a:ext cx="698100" cy="516000"/>
          </a:xfrm>
          <a:prstGeom prst="straightConnector1">
            <a:avLst/>
          </a:prstGeom>
          <a:noFill/>
          <a:ln w="28575" cap="flat" cmpd="sng">
            <a:solidFill>
              <a:srgbClr val="6AA84F"/>
            </a:solidFill>
            <a:prstDash val="solid"/>
            <a:round/>
            <a:headEnd type="none" w="med" len="med"/>
            <a:tailEnd type="none" w="med" len="med"/>
          </a:ln>
        </p:spPr>
      </p:cxnSp>
      <p:sp>
        <p:nvSpPr>
          <p:cNvPr id="92" name="Google Shape;92;p3"/>
          <p:cNvSpPr txBox="1"/>
          <p:nvPr/>
        </p:nvSpPr>
        <p:spPr>
          <a:xfrm>
            <a:off x="6296625" y="1835875"/>
            <a:ext cx="29388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1600" b="1" u="sng">
                <a:solidFill>
                  <a:srgbClr val="38761D"/>
                </a:solidFill>
                <a:latin typeface="Calibri"/>
                <a:ea typeface="Calibri"/>
                <a:cs typeface="Calibri"/>
                <a:sym typeface="Calibri"/>
              </a:rPr>
              <a:t>3. Good Health and well- being</a:t>
            </a:r>
            <a:endParaRPr sz="1600" b="1" u="sng">
              <a:solidFill>
                <a:srgbClr val="38761D"/>
              </a:solidFill>
              <a:latin typeface="Calibri"/>
              <a:ea typeface="Calibri"/>
              <a:cs typeface="Calibri"/>
              <a:sym typeface="Calibri"/>
            </a:endParaRPr>
          </a:p>
        </p:txBody>
      </p:sp>
      <p:cxnSp>
        <p:nvCxnSpPr>
          <p:cNvPr id="93" name="Google Shape;93;p3"/>
          <p:cNvCxnSpPr/>
          <p:nvPr/>
        </p:nvCxnSpPr>
        <p:spPr>
          <a:xfrm>
            <a:off x="6539750" y="4615075"/>
            <a:ext cx="758100" cy="88500"/>
          </a:xfrm>
          <a:prstGeom prst="straightConnector1">
            <a:avLst/>
          </a:prstGeom>
          <a:noFill/>
          <a:ln w="28575" cap="flat" cmpd="sng">
            <a:solidFill>
              <a:srgbClr val="6FA8DC"/>
            </a:solidFill>
            <a:prstDash val="solid"/>
            <a:round/>
            <a:headEnd type="none" w="med" len="med"/>
            <a:tailEnd type="none" w="med" len="med"/>
          </a:ln>
        </p:spPr>
      </p:cxnSp>
      <p:sp>
        <p:nvSpPr>
          <p:cNvPr id="94" name="Google Shape;94;p3"/>
          <p:cNvSpPr txBox="1"/>
          <p:nvPr/>
        </p:nvSpPr>
        <p:spPr>
          <a:xfrm>
            <a:off x="7297850" y="3310250"/>
            <a:ext cx="29388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1600" b="1" u="sng">
                <a:solidFill>
                  <a:srgbClr val="CC0000"/>
                </a:solidFill>
                <a:latin typeface="Calibri"/>
                <a:ea typeface="Calibri"/>
                <a:cs typeface="Calibri"/>
                <a:sym typeface="Calibri"/>
              </a:rPr>
              <a:t>4. Quality Education</a:t>
            </a:r>
            <a:endParaRPr sz="1600" b="1" u="sng">
              <a:solidFill>
                <a:srgbClr val="CC0000"/>
              </a:solidFill>
              <a:latin typeface="Calibri"/>
              <a:ea typeface="Calibri"/>
              <a:cs typeface="Calibri"/>
              <a:sym typeface="Calibri"/>
            </a:endParaRPr>
          </a:p>
        </p:txBody>
      </p:sp>
      <p:cxnSp>
        <p:nvCxnSpPr>
          <p:cNvPr id="95" name="Google Shape;95;p3"/>
          <p:cNvCxnSpPr/>
          <p:nvPr/>
        </p:nvCxnSpPr>
        <p:spPr>
          <a:xfrm>
            <a:off x="6631050" y="3260338"/>
            <a:ext cx="727500" cy="240000"/>
          </a:xfrm>
          <a:prstGeom prst="straightConnector1">
            <a:avLst/>
          </a:prstGeom>
          <a:noFill/>
          <a:ln w="28575" cap="flat" cmpd="sng">
            <a:solidFill>
              <a:srgbClr val="CC0000"/>
            </a:solidFill>
            <a:prstDash val="solid"/>
            <a:round/>
            <a:headEnd type="none" w="med" len="med"/>
            <a:tailEnd type="none" w="med" len="med"/>
          </a:ln>
        </p:spPr>
      </p:cxnSp>
      <p:sp>
        <p:nvSpPr>
          <p:cNvPr id="96" name="Google Shape;96;p3"/>
          <p:cNvSpPr txBox="1"/>
          <p:nvPr/>
        </p:nvSpPr>
        <p:spPr>
          <a:xfrm>
            <a:off x="7297850" y="4493725"/>
            <a:ext cx="29388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1600" b="1" u="sng">
                <a:solidFill>
                  <a:srgbClr val="3D85C6"/>
                </a:solidFill>
                <a:latin typeface="Calibri"/>
                <a:ea typeface="Calibri"/>
                <a:cs typeface="Calibri"/>
                <a:sym typeface="Calibri"/>
              </a:rPr>
              <a:t>6. Clean water and </a:t>
            </a:r>
            <a:endParaRPr sz="1600" b="1" u="sng">
              <a:solidFill>
                <a:srgbClr val="3D85C6"/>
              </a:solidFill>
              <a:latin typeface="Calibri"/>
              <a:ea typeface="Calibri"/>
              <a:cs typeface="Calibri"/>
              <a:sym typeface="Calibri"/>
            </a:endParaRPr>
          </a:p>
          <a:p>
            <a:pPr marL="0" lvl="0" indent="0" algn="l" rtl="0">
              <a:spcBef>
                <a:spcPts val="0"/>
              </a:spcBef>
              <a:spcAft>
                <a:spcPts val="0"/>
              </a:spcAft>
              <a:buNone/>
            </a:pPr>
            <a:r>
              <a:rPr lang="nl-NL" sz="1600" b="1" u="sng">
                <a:solidFill>
                  <a:srgbClr val="3D85C6"/>
                </a:solidFill>
                <a:latin typeface="Calibri"/>
                <a:ea typeface="Calibri"/>
                <a:cs typeface="Calibri"/>
                <a:sym typeface="Calibri"/>
              </a:rPr>
              <a:t>sanitation </a:t>
            </a:r>
            <a:endParaRPr sz="1600" b="1" u="sng">
              <a:solidFill>
                <a:srgbClr val="3D85C6"/>
              </a:solidFill>
              <a:latin typeface="Calibri"/>
              <a:ea typeface="Calibri"/>
              <a:cs typeface="Calibri"/>
              <a:sym typeface="Calibri"/>
            </a:endParaRPr>
          </a:p>
        </p:txBody>
      </p:sp>
      <p:cxnSp>
        <p:nvCxnSpPr>
          <p:cNvPr id="97" name="Google Shape;97;p3"/>
          <p:cNvCxnSpPr/>
          <p:nvPr/>
        </p:nvCxnSpPr>
        <p:spPr>
          <a:xfrm flipH="1">
            <a:off x="4779250" y="5659375"/>
            <a:ext cx="15300" cy="424800"/>
          </a:xfrm>
          <a:prstGeom prst="straightConnector1">
            <a:avLst/>
          </a:prstGeom>
          <a:noFill/>
          <a:ln w="28575" cap="flat" cmpd="sng">
            <a:solidFill>
              <a:srgbClr val="FF9900"/>
            </a:solidFill>
            <a:prstDash val="solid"/>
            <a:round/>
            <a:headEnd type="none" w="med" len="med"/>
            <a:tailEnd type="none" w="med" len="med"/>
          </a:ln>
        </p:spPr>
      </p:cxnSp>
      <p:sp>
        <p:nvSpPr>
          <p:cNvPr id="98" name="Google Shape;98;p3"/>
          <p:cNvSpPr txBox="1"/>
          <p:nvPr/>
        </p:nvSpPr>
        <p:spPr>
          <a:xfrm>
            <a:off x="4647875" y="5983900"/>
            <a:ext cx="29388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1600" b="1" u="sng">
                <a:solidFill>
                  <a:srgbClr val="FF9900"/>
                </a:solidFill>
                <a:latin typeface="Calibri"/>
                <a:ea typeface="Calibri"/>
                <a:cs typeface="Calibri"/>
                <a:sym typeface="Calibri"/>
              </a:rPr>
              <a:t>9. Industry, Innovation and Infrastructure</a:t>
            </a:r>
            <a:endParaRPr sz="1600" b="1" u="sng">
              <a:solidFill>
                <a:srgbClr val="FF9900"/>
              </a:solidFill>
              <a:latin typeface="Calibri"/>
              <a:ea typeface="Calibri"/>
              <a:cs typeface="Calibri"/>
              <a:sym typeface="Calibri"/>
            </a:endParaRPr>
          </a:p>
        </p:txBody>
      </p:sp>
      <p:cxnSp>
        <p:nvCxnSpPr>
          <p:cNvPr id="99" name="Google Shape;99;p3"/>
          <p:cNvCxnSpPr/>
          <p:nvPr/>
        </p:nvCxnSpPr>
        <p:spPr>
          <a:xfrm flipH="1">
            <a:off x="2473150" y="4493725"/>
            <a:ext cx="653100" cy="407100"/>
          </a:xfrm>
          <a:prstGeom prst="straightConnector1">
            <a:avLst/>
          </a:prstGeom>
          <a:noFill/>
          <a:ln w="28575" cap="flat" cmpd="sng">
            <a:solidFill>
              <a:srgbClr val="BF9000"/>
            </a:solidFill>
            <a:prstDash val="solid"/>
            <a:round/>
            <a:headEnd type="none" w="med" len="med"/>
            <a:tailEnd type="none" w="med" len="med"/>
          </a:ln>
        </p:spPr>
      </p:cxnSp>
      <p:sp>
        <p:nvSpPr>
          <p:cNvPr id="100" name="Google Shape;100;p3"/>
          <p:cNvSpPr txBox="1"/>
          <p:nvPr/>
        </p:nvSpPr>
        <p:spPr>
          <a:xfrm>
            <a:off x="627475" y="4779425"/>
            <a:ext cx="29388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1600" b="1" u="sng">
                <a:solidFill>
                  <a:srgbClr val="BF9000"/>
                </a:solidFill>
                <a:latin typeface="Calibri"/>
                <a:ea typeface="Calibri"/>
                <a:cs typeface="Calibri"/>
                <a:sym typeface="Calibri"/>
              </a:rPr>
              <a:t>12. Responsible consumption and production</a:t>
            </a:r>
            <a:endParaRPr sz="1600" b="1" u="sng">
              <a:solidFill>
                <a:srgbClr val="BF9000"/>
              </a:solidFill>
              <a:latin typeface="Calibri"/>
              <a:ea typeface="Calibri"/>
              <a:cs typeface="Calibri"/>
              <a:sym typeface="Calibri"/>
            </a:endParaRPr>
          </a:p>
        </p:txBody>
      </p:sp>
      <p:cxnSp>
        <p:nvCxnSpPr>
          <p:cNvPr id="101" name="Google Shape;101;p3"/>
          <p:cNvCxnSpPr/>
          <p:nvPr/>
        </p:nvCxnSpPr>
        <p:spPr>
          <a:xfrm flipH="1">
            <a:off x="2336650" y="3917850"/>
            <a:ext cx="653700" cy="12000"/>
          </a:xfrm>
          <a:prstGeom prst="straightConnector1">
            <a:avLst/>
          </a:prstGeom>
          <a:noFill/>
          <a:ln w="28575" cap="flat" cmpd="sng">
            <a:solidFill>
              <a:srgbClr val="38761D"/>
            </a:solidFill>
            <a:prstDash val="solid"/>
            <a:round/>
            <a:headEnd type="none" w="med" len="med"/>
            <a:tailEnd type="none" w="med" len="med"/>
          </a:ln>
        </p:spPr>
      </p:cxnSp>
      <p:sp>
        <p:nvSpPr>
          <p:cNvPr id="102" name="Google Shape;102;p3"/>
          <p:cNvSpPr txBox="1"/>
          <p:nvPr/>
        </p:nvSpPr>
        <p:spPr>
          <a:xfrm>
            <a:off x="627475" y="3708300"/>
            <a:ext cx="1921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1600" b="1" u="sng">
                <a:solidFill>
                  <a:srgbClr val="38761D"/>
                </a:solidFill>
                <a:latin typeface="Calibri"/>
                <a:ea typeface="Calibri"/>
                <a:cs typeface="Calibri"/>
                <a:sym typeface="Calibri"/>
              </a:rPr>
              <a:t>13. Climate Action</a:t>
            </a:r>
            <a:endParaRPr sz="1600" b="1" u="sng">
              <a:solidFill>
                <a:srgbClr val="38761D"/>
              </a:solidFill>
              <a:latin typeface="Calibri"/>
              <a:ea typeface="Calibri"/>
              <a:cs typeface="Calibri"/>
              <a:sym typeface="Calibri"/>
            </a:endParaRPr>
          </a:p>
        </p:txBody>
      </p:sp>
      <p:cxnSp>
        <p:nvCxnSpPr>
          <p:cNvPr id="103" name="Google Shape;103;p3"/>
          <p:cNvCxnSpPr/>
          <p:nvPr/>
        </p:nvCxnSpPr>
        <p:spPr>
          <a:xfrm rot="10800000">
            <a:off x="2472850" y="3126425"/>
            <a:ext cx="653700" cy="115500"/>
          </a:xfrm>
          <a:prstGeom prst="straightConnector1">
            <a:avLst/>
          </a:prstGeom>
          <a:noFill/>
          <a:ln w="28575" cap="flat" cmpd="sng">
            <a:solidFill>
              <a:srgbClr val="3C78D8"/>
            </a:solidFill>
            <a:prstDash val="solid"/>
            <a:round/>
            <a:headEnd type="none" w="med" len="med"/>
            <a:tailEnd type="none" w="med" len="med"/>
          </a:ln>
        </p:spPr>
      </p:cxnSp>
      <p:cxnSp>
        <p:nvCxnSpPr>
          <p:cNvPr id="104" name="Google Shape;104;p3"/>
          <p:cNvCxnSpPr/>
          <p:nvPr/>
        </p:nvCxnSpPr>
        <p:spPr>
          <a:xfrm rot="10800000">
            <a:off x="2609650" y="2260775"/>
            <a:ext cx="685500" cy="399300"/>
          </a:xfrm>
          <a:prstGeom prst="straightConnector1">
            <a:avLst/>
          </a:prstGeom>
          <a:noFill/>
          <a:ln w="28575" cap="flat" cmpd="sng">
            <a:solidFill>
              <a:srgbClr val="93C47D"/>
            </a:solidFill>
            <a:prstDash val="solid"/>
            <a:round/>
            <a:headEnd type="none" w="med" len="med"/>
            <a:tailEnd type="none" w="med" len="med"/>
          </a:ln>
        </p:spPr>
      </p:cxnSp>
      <p:sp>
        <p:nvSpPr>
          <p:cNvPr id="105" name="Google Shape;105;p3"/>
          <p:cNvSpPr txBox="1"/>
          <p:nvPr/>
        </p:nvSpPr>
        <p:spPr>
          <a:xfrm>
            <a:off x="627475" y="2829150"/>
            <a:ext cx="1921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1600" b="1" u="sng">
                <a:solidFill>
                  <a:srgbClr val="3C78D8"/>
                </a:solidFill>
                <a:latin typeface="Calibri"/>
                <a:ea typeface="Calibri"/>
                <a:cs typeface="Calibri"/>
                <a:sym typeface="Calibri"/>
              </a:rPr>
              <a:t>14. Life below water</a:t>
            </a:r>
            <a:endParaRPr sz="1600" b="1" u="sng">
              <a:solidFill>
                <a:srgbClr val="3C78D8"/>
              </a:solidFill>
              <a:latin typeface="Calibri"/>
              <a:ea typeface="Calibri"/>
              <a:cs typeface="Calibri"/>
              <a:sym typeface="Calibri"/>
            </a:endParaRPr>
          </a:p>
        </p:txBody>
      </p:sp>
      <p:sp>
        <p:nvSpPr>
          <p:cNvPr id="106" name="Google Shape;106;p3"/>
          <p:cNvSpPr txBox="1"/>
          <p:nvPr/>
        </p:nvSpPr>
        <p:spPr>
          <a:xfrm>
            <a:off x="1205050" y="1965838"/>
            <a:ext cx="19215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1600" b="1" u="sng">
                <a:solidFill>
                  <a:srgbClr val="6AA84F"/>
                </a:solidFill>
                <a:latin typeface="Calibri"/>
                <a:ea typeface="Calibri"/>
                <a:cs typeface="Calibri"/>
                <a:sym typeface="Calibri"/>
              </a:rPr>
              <a:t>15. Life on land</a:t>
            </a:r>
            <a:endParaRPr sz="1600" b="1" u="sng">
              <a:solidFill>
                <a:srgbClr val="6AA84F"/>
              </a:solidFill>
              <a:latin typeface="Calibri"/>
              <a:ea typeface="Calibri"/>
              <a:cs typeface="Calibri"/>
              <a:sym typeface="Calibri"/>
            </a:endParaRPr>
          </a:p>
        </p:txBody>
      </p:sp>
      <p:cxnSp>
        <p:nvCxnSpPr>
          <p:cNvPr id="107" name="Google Shape;107;p3"/>
          <p:cNvCxnSpPr/>
          <p:nvPr/>
        </p:nvCxnSpPr>
        <p:spPr>
          <a:xfrm rot="10800000">
            <a:off x="3994050" y="1720425"/>
            <a:ext cx="739800" cy="252000"/>
          </a:xfrm>
          <a:prstGeom prst="straightConnector1">
            <a:avLst/>
          </a:prstGeom>
          <a:noFill/>
          <a:ln w="28575" cap="flat" cmpd="sng">
            <a:solidFill>
              <a:srgbClr val="073763"/>
            </a:solidFill>
            <a:prstDash val="solid"/>
            <a:round/>
            <a:headEnd type="none" w="med" len="med"/>
            <a:tailEnd type="none" w="med" len="med"/>
          </a:ln>
        </p:spPr>
      </p:cxnSp>
      <p:sp>
        <p:nvSpPr>
          <p:cNvPr id="108" name="Google Shape;108;p3"/>
          <p:cNvSpPr txBox="1"/>
          <p:nvPr/>
        </p:nvSpPr>
        <p:spPr>
          <a:xfrm>
            <a:off x="3126550" y="1404775"/>
            <a:ext cx="26568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NL" sz="1600" b="1" u="sng">
                <a:solidFill>
                  <a:srgbClr val="073763"/>
                </a:solidFill>
                <a:latin typeface="Calibri"/>
                <a:ea typeface="Calibri"/>
                <a:cs typeface="Calibri"/>
                <a:sym typeface="Calibri"/>
              </a:rPr>
              <a:t>17. Partnerships for the goals</a:t>
            </a:r>
            <a:endParaRPr sz="1600" b="1" u="sng">
              <a:solidFill>
                <a:srgbClr val="073763"/>
              </a:solidFill>
              <a:latin typeface="Calibri"/>
              <a:ea typeface="Calibri"/>
              <a:cs typeface="Calibri"/>
              <a:sym typeface="Calibri"/>
            </a:endParaRPr>
          </a:p>
        </p:txBody>
      </p:sp>
      <p:sp>
        <p:nvSpPr>
          <p:cNvPr id="109" name="Google Shape;109;p3"/>
          <p:cNvSpPr/>
          <p:nvPr/>
        </p:nvSpPr>
        <p:spPr>
          <a:xfrm>
            <a:off x="-15175" y="0"/>
            <a:ext cx="685200" cy="1821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5175" y="758625"/>
            <a:ext cx="685200" cy="60993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5"/>
          <p:cNvSpPr txBox="1"/>
          <p:nvPr/>
        </p:nvSpPr>
        <p:spPr>
          <a:xfrm>
            <a:off x="611550" y="849675"/>
            <a:ext cx="8264400" cy="7819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2600" b="1">
                <a:solidFill>
                  <a:schemeClr val="dk1"/>
                </a:solidFill>
                <a:latin typeface="Calibri"/>
                <a:ea typeface="Calibri"/>
                <a:cs typeface="Calibri"/>
                <a:sym typeface="Calibri"/>
              </a:rPr>
              <a:t>Maintenance excellence supports UN Global sustainability goals</a:t>
            </a:r>
            <a:endParaRPr sz="1600"/>
          </a:p>
          <a:p>
            <a:pPr marL="0" marR="0" lvl="0" indent="0" algn="l" rtl="0">
              <a:spcBef>
                <a:spcPts val="0"/>
              </a:spcBef>
              <a:spcAft>
                <a:spcPts val="0"/>
              </a:spcAft>
              <a:buNone/>
            </a:pP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nl-NL" sz="2000" b="1" i="1">
                <a:solidFill>
                  <a:schemeClr val="dk1"/>
                </a:solidFill>
                <a:latin typeface="Calibri"/>
                <a:ea typeface="Calibri"/>
                <a:cs typeface="Calibri"/>
                <a:sym typeface="Calibri"/>
              </a:rPr>
              <a:t>Topics to be addressed.</a:t>
            </a:r>
            <a:endParaRPr i="1"/>
          </a:p>
          <a:p>
            <a:pPr marL="0" marR="0" lvl="0" indent="0" algn="l" rtl="0">
              <a:spcBef>
                <a:spcPts val="0"/>
              </a:spcBef>
              <a:spcAft>
                <a:spcPts val="0"/>
              </a:spcAft>
              <a:buNone/>
            </a:pP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nl-NL" sz="2200" b="1">
                <a:solidFill>
                  <a:schemeClr val="dk1"/>
                </a:solidFill>
                <a:latin typeface="Calibri"/>
                <a:ea typeface="Calibri"/>
                <a:cs typeface="Calibri"/>
                <a:sym typeface="Calibri"/>
              </a:rPr>
              <a:t>0) </a:t>
            </a:r>
            <a:r>
              <a:rPr lang="nl-NL" sz="2200" b="1" u="sng">
                <a:solidFill>
                  <a:schemeClr val="dk1"/>
                </a:solidFill>
                <a:latin typeface="Calibri"/>
                <a:ea typeface="Calibri"/>
                <a:cs typeface="Calibri"/>
                <a:sym typeface="Calibri"/>
              </a:rPr>
              <a:t>Asset Life time extension.</a:t>
            </a:r>
            <a:endParaRPr sz="1600"/>
          </a:p>
          <a:p>
            <a:pPr marL="0" marR="0" lvl="0" indent="0" algn="l" rtl="0">
              <a:spcBef>
                <a:spcPts val="0"/>
              </a:spcBef>
              <a:spcAft>
                <a:spcPts val="0"/>
              </a:spcAft>
              <a:buNone/>
            </a:pPr>
            <a:r>
              <a:rPr lang="nl-NL" sz="2000" b="1">
                <a:solidFill>
                  <a:srgbClr val="3D85C6"/>
                </a:solidFill>
                <a:latin typeface="Calibri"/>
                <a:ea typeface="Calibri"/>
                <a:cs typeface="Calibri"/>
                <a:sym typeface="Calibri"/>
              </a:rPr>
              <a:t>Predictive maintenance – Workforce culture - Circularity</a:t>
            </a:r>
            <a:endParaRPr>
              <a:solidFill>
                <a:srgbClr val="3D85C6"/>
              </a:solidFill>
            </a:endParaRPr>
          </a:p>
          <a:p>
            <a:pPr marL="0" marR="0" lvl="0" indent="0" algn="l" rtl="0">
              <a:spcBef>
                <a:spcPts val="0"/>
              </a:spcBef>
              <a:spcAft>
                <a:spcPts val="0"/>
              </a:spcAft>
              <a:buNone/>
            </a:pP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nl-NL" sz="2200" b="1">
                <a:solidFill>
                  <a:schemeClr val="dk1"/>
                </a:solidFill>
                <a:latin typeface="Calibri"/>
                <a:ea typeface="Calibri"/>
                <a:cs typeface="Calibri"/>
                <a:sym typeface="Calibri"/>
              </a:rPr>
              <a:t>1)  </a:t>
            </a:r>
            <a:r>
              <a:rPr lang="nl-NL" sz="2200" b="1" u="sng">
                <a:solidFill>
                  <a:schemeClr val="dk1"/>
                </a:solidFill>
                <a:latin typeface="Calibri"/>
                <a:ea typeface="Calibri"/>
                <a:cs typeface="Calibri"/>
                <a:sym typeface="Calibri"/>
              </a:rPr>
              <a:t>Energy efficiency optimization. </a:t>
            </a:r>
            <a:endParaRPr sz="1600"/>
          </a:p>
          <a:p>
            <a:pPr marL="0" marR="0" lvl="0" indent="0" algn="l" rtl="0">
              <a:spcBef>
                <a:spcPts val="0"/>
              </a:spcBef>
              <a:spcAft>
                <a:spcPts val="0"/>
              </a:spcAft>
              <a:buNone/>
            </a:pPr>
            <a:r>
              <a:rPr lang="nl-NL" sz="2000" b="1">
                <a:solidFill>
                  <a:srgbClr val="3D85C6"/>
                </a:solidFill>
                <a:latin typeface="Calibri"/>
                <a:ea typeface="Calibri"/>
                <a:cs typeface="Calibri"/>
                <a:sym typeface="Calibri"/>
              </a:rPr>
              <a:t>Combustion systems – Heat exchangers – Steam heating systems. Etc.</a:t>
            </a:r>
            <a:endParaRPr>
              <a:solidFill>
                <a:srgbClr val="3D85C6"/>
              </a:solidFill>
            </a:endParaRPr>
          </a:p>
          <a:p>
            <a:pPr marL="0" marR="0" lvl="0" indent="0" algn="l" rtl="0">
              <a:spcBef>
                <a:spcPts val="0"/>
              </a:spcBef>
              <a:spcAft>
                <a:spcPts val="0"/>
              </a:spcAft>
              <a:buNone/>
            </a:pP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nl-NL" sz="2200" b="1">
                <a:solidFill>
                  <a:schemeClr val="dk1"/>
                </a:solidFill>
                <a:latin typeface="Calibri"/>
                <a:ea typeface="Calibri"/>
                <a:cs typeface="Calibri"/>
                <a:sym typeface="Calibri"/>
              </a:rPr>
              <a:t>2)  </a:t>
            </a:r>
            <a:r>
              <a:rPr lang="nl-NL" sz="2200" b="1" u="sng">
                <a:solidFill>
                  <a:schemeClr val="dk1"/>
                </a:solidFill>
                <a:latin typeface="Calibri"/>
                <a:ea typeface="Calibri"/>
                <a:cs typeface="Calibri"/>
                <a:sym typeface="Calibri"/>
              </a:rPr>
              <a:t>Improving environmental parameters.</a:t>
            </a:r>
            <a:endParaRPr sz="1600"/>
          </a:p>
          <a:p>
            <a:pPr marL="0" marR="0" lvl="0" indent="0" algn="l" rtl="0">
              <a:spcBef>
                <a:spcPts val="0"/>
              </a:spcBef>
              <a:spcAft>
                <a:spcPts val="0"/>
              </a:spcAft>
              <a:buNone/>
            </a:pPr>
            <a:r>
              <a:rPr lang="nl-NL" sz="2000" b="1">
                <a:solidFill>
                  <a:srgbClr val="3D85C6"/>
                </a:solidFill>
                <a:latin typeface="Calibri"/>
                <a:ea typeface="Calibri"/>
                <a:cs typeface="Calibri"/>
                <a:sym typeface="Calibri"/>
              </a:rPr>
              <a:t>Permit requirements goals - Reduction of water use – Effluent systems</a:t>
            </a:r>
            <a:endParaRPr>
              <a:solidFill>
                <a:srgbClr val="3D85C6"/>
              </a:solidFill>
            </a:endParaRPr>
          </a:p>
          <a:p>
            <a:pPr marL="285750" marR="0" lvl="0" indent="-158750" algn="l" rtl="0">
              <a:spcBef>
                <a:spcPts val="0"/>
              </a:spcBef>
              <a:spcAft>
                <a:spcPts val="0"/>
              </a:spcAft>
              <a:buClr>
                <a:schemeClr val="dk1"/>
              </a:buClr>
              <a:buSzPts val="2000"/>
              <a:buFont typeface="Noto Sans Symbols"/>
              <a:buNone/>
            </a:pP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nl-NL" sz="2200" b="1">
                <a:solidFill>
                  <a:schemeClr val="dk1"/>
                </a:solidFill>
                <a:latin typeface="Calibri"/>
                <a:ea typeface="Calibri"/>
                <a:cs typeface="Calibri"/>
                <a:sym typeface="Calibri"/>
              </a:rPr>
              <a:t>3) </a:t>
            </a:r>
            <a:r>
              <a:rPr lang="nl-NL" sz="2200" b="1" u="sng">
                <a:solidFill>
                  <a:schemeClr val="dk1"/>
                </a:solidFill>
                <a:latin typeface="Calibri"/>
                <a:ea typeface="Calibri"/>
                <a:cs typeface="Calibri"/>
                <a:sym typeface="Calibri"/>
              </a:rPr>
              <a:t>Supporting Bio diversity.</a:t>
            </a:r>
            <a:endParaRPr sz="1600"/>
          </a:p>
          <a:p>
            <a:pPr marL="0" marR="0" lvl="0" indent="0" algn="l" rtl="0">
              <a:spcBef>
                <a:spcPts val="0"/>
              </a:spcBef>
              <a:spcAft>
                <a:spcPts val="0"/>
              </a:spcAft>
              <a:buNone/>
            </a:pPr>
            <a:r>
              <a:rPr lang="nl-NL" sz="2000" b="1">
                <a:solidFill>
                  <a:srgbClr val="3D85C6"/>
                </a:solidFill>
                <a:latin typeface="Calibri"/>
                <a:ea typeface="Calibri"/>
                <a:cs typeface="Calibri"/>
                <a:sym typeface="Calibri"/>
              </a:rPr>
              <a:t>Relationship with external partners – Supporting society - </a:t>
            </a:r>
            <a:endParaRPr>
              <a:solidFill>
                <a:srgbClr val="3D85C6"/>
              </a:solidFill>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 name="Google Shape;117;p5"/>
          <p:cNvSpPr/>
          <p:nvPr/>
        </p:nvSpPr>
        <p:spPr>
          <a:xfrm>
            <a:off x="-15175" y="0"/>
            <a:ext cx="685200" cy="1821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5"/>
          <p:cNvSpPr/>
          <p:nvPr/>
        </p:nvSpPr>
        <p:spPr>
          <a:xfrm>
            <a:off x="-15175" y="758625"/>
            <a:ext cx="685200" cy="60993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4"/>
          <p:cNvSpPr txBox="1">
            <a:spLocks noGrp="1"/>
          </p:cNvSpPr>
          <p:nvPr>
            <p:ph type="title"/>
          </p:nvPr>
        </p:nvSpPr>
        <p:spPr>
          <a:xfrm>
            <a:off x="899592" y="908720"/>
            <a:ext cx="7787208" cy="792088"/>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2400"/>
              <a:buFont typeface="Calibri"/>
              <a:buNone/>
            </a:pPr>
            <a:r>
              <a:rPr lang="nl-NL" sz="2600" b="1"/>
              <a:t>Examples of UN Sustainable Development Goals</a:t>
            </a:r>
            <a:endParaRPr sz="4600" b="1"/>
          </a:p>
        </p:txBody>
      </p:sp>
      <p:sp>
        <p:nvSpPr>
          <p:cNvPr id="125" name="Google Shape;125;p4"/>
          <p:cNvSpPr txBox="1">
            <a:spLocks noGrp="1"/>
          </p:cNvSpPr>
          <p:nvPr>
            <p:ph type="body" idx="1"/>
          </p:nvPr>
        </p:nvSpPr>
        <p:spPr>
          <a:xfrm>
            <a:off x="899592" y="1844824"/>
            <a:ext cx="7787208" cy="4752528"/>
          </a:xfrm>
          <a:prstGeom prst="rect">
            <a:avLst/>
          </a:prstGeom>
          <a:noFill/>
          <a:ln>
            <a:noFill/>
          </a:ln>
        </p:spPr>
        <p:txBody>
          <a:bodyPr spcFirstLastPara="1" wrap="square" lIns="91425" tIns="45700" rIns="91425" bIns="45700" anchor="t" anchorCtr="0">
            <a:normAutofit fontScale="25000" lnSpcReduction="20000"/>
          </a:bodyPr>
          <a:lstStyle/>
          <a:p>
            <a:pPr marL="342900" lvl="0" indent="-342900" algn="l" rtl="0">
              <a:spcBef>
                <a:spcPts val="0"/>
              </a:spcBef>
              <a:spcAft>
                <a:spcPts val="0"/>
              </a:spcAft>
              <a:buSzPct val="100000"/>
              <a:buChar char="•"/>
            </a:pPr>
            <a:r>
              <a:rPr lang="nl-NL" sz="8000" b="1" u="sng"/>
              <a:t>1.-SDG7: "Guarantee access to affordable, safe, sustainable and modern energy for all".</a:t>
            </a:r>
            <a:endParaRPr b="1"/>
          </a:p>
          <a:p>
            <a:pPr marL="400050" lvl="1" indent="0" algn="l" rtl="0">
              <a:spcBef>
                <a:spcPts val="380"/>
              </a:spcBef>
              <a:spcAft>
                <a:spcPts val="0"/>
              </a:spcAft>
              <a:buSzPct val="100000"/>
              <a:buNone/>
            </a:pPr>
            <a:r>
              <a:rPr lang="nl-NL" sz="7600">
                <a:solidFill>
                  <a:srgbClr val="3D85C6"/>
                </a:solidFill>
              </a:rPr>
              <a:t>Among the contributions that this maintenance would have for this      objective, is to minimize energy consumption.</a:t>
            </a:r>
            <a:endParaRPr>
              <a:solidFill>
                <a:srgbClr val="3D85C6"/>
              </a:solidFill>
            </a:endParaRPr>
          </a:p>
          <a:p>
            <a:pPr marL="342900" lvl="0" indent="-342900" algn="l" rtl="0">
              <a:spcBef>
                <a:spcPts val="400"/>
              </a:spcBef>
              <a:spcAft>
                <a:spcPts val="0"/>
              </a:spcAft>
              <a:buSzPct val="100000"/>
              <a:buChar char="•"/>
            </a:pPr>
            <a:r>
              <a:rPr lang="nl-NL" sz="8000" b="1" u="sng"/>
              <a:t>2.-SDG9: "Build resilient infrastructures, promote inclusive and sustainable industrialization and foster innovation."</a:t>
            </a:r>
            <a:endParaRPr b="1"/>
          </a:p>
          <a:p>
            <a:pPr marL="400050" lvl="1" indent="0" algn="l" rtl="0">
              <a:spcBef>
                <a:spcPts val="380"/>
              </a:spcBef>
              <a:spcAft>
                <a:spcPts val="0"/>
              </a:spcAft>
              <a:buSzPct val="100000"/>
              <a:buNone/>
            </a:pPr>
            <a:r>
              <a:rPr lang="nl-NL" sz="7600">
                <a:solidFill>
                  <a:srgbClr val="3D85C6"/>
                </a:solidFill>
              </a:rPr>
              <a:t>The contribution of this maintenance would be in addition to minimizing energy consumption, less waste and lengthening the useful life of physical assets.</a:t>
            </a:r>
            <a:endParaRPr>
              <a:solidFill>
                <a:srgbClr val="3D85C6"/>
              </a:solidFill>
            </a:endParaRPr>
          </a:p>
          <a:p>
            <a:pPr marL="342900" lvl="0" indent="-342900" algn="l" rtl="0">
              <a:spcBef>
                <a:spcPts val="400"/>
              </a:spcBef>
              <a:spcAft>
                <a:spcPts val="0"/>
              </a:spcAft>
              <a:buSzPct val="100000"/>
              <a:buChar char="•"/>
            </a:pPr>
            <a:r>
              <a:rPr lang="nl-NL" sz="8000" b="1" u="sng"/>
              <a:t>3.-SDG12: "Guarantee sustainable consumption and production patterns".</a:t>
            </a:r>
            <a:endParaRPr b="1"/>
          </a:p>
          <a:p>
            <a:pPr marL="400050" lvl="1" indent="0" algn="l" rtl="0">
              <a:spcBef>
                <a:spcPts val="380"/>
              </a:spcBef>
              <a:spcAft>
                <a:spcPts val="0"/>
              </a:spcAft>
              <a:buSzPct val="100000"/>
              <a:buNone/>
            </a:pPr>
            <a:r>
              <a:rPr lang="nl-NL" sz="7600">
                <a:solidFill>
                  <a:srgbClr val="6D9EEB"/>
                </a:solidFill>
              </a:rPr>
              <a:t>Greater data reliability would be the contribution of this maintenance, in addition to less energy consumption and less waste.</a:t>
            </a:r>
            <a:endParaRPr>
              <a:solidFill>
                <a:srgbClr val="6D9EEB"/>
              </a:solidFill>
            </a:endParaRPr>
          </a:p>
          <a:p>
            <a:pPr marL="400050" lvl="1" indent="0" algn="l" rtl="0">
              <a:spcBef>
                <a:spcPts val="380"/>
              </a:spcBef>
              <a:spcAft>
                <a:spcPts val="0"/>
              </a:spcAft>
              <a:buSzPct val="100000"/>
              <a:buNone/>
            </a:pPr>
            <a:r>
              <a:rPr lang="nl-NL" sz="7600" b="1" u="sng"/>
              <a:t>4.-SDG17: ” Partnerships for the goals. </a:t>
            </a:r>
            <a:endParaRPr u="sng"/>
          </a:p>
          <a:p>
            <a:pPr marL="400050" lvl="1" indent="0" algn="l" rtl="0">
              <a:spcBef>
                <a:spcPts val="380"/>
              </a:spcBef>
              <a:spcAft>
                <a:spcPts val="0"/>
              </a:spcAft>
              <a:buSzPct val="100000"/>
              <a:buNone/>
            </a:pPr>
            <a:r>
              <a:rPr lang="nl-NL" sz="7600">
                <a:solidFill>
                  <a:srgbClr val="3D85C6"/>
                </a:solidFill>
              </a:rPr>
              <a:t>It’s essential that authorities , asset owners ,equipment suppliers, design contractors and service providers share their knowledge in the same way the industry is working together as in all HSE related matters.</a:t>
            </a:r>
            <a:endParaRPr>
              <a:solidFill>
                <a:srgbClr val="3D85C6"/>
              </a:solidFill>
            </a:endParaRPr>
          </a:p>
          <a:p>
            <a:pPr marL="342900" lvl="0" indent="-292100" algn="l" rtl="0">
              <a:spcBef>
                <a:spcPts val="160"/>
              </a:spcBef>
              <a:spcAft>
                <a:spcPts val="0"/>
              </a:spcAft>
              <a:buSzPct val="100000"/>
              <a:buNone/>
            </a:pPr>
            <a:endParaRPr/>
          </a:p>
        </p:txBody>
      </p:sp>
      <p:sp>
        <p:nvSpPr>
          <p:cNvPr id="126" name="Google Shape;126;p4"/>
          <p:cNvSpPr/>
          <p:nvPr/>
        </p:nvSpPr>
        <p:spPr>
          <a:xfrm>
            <a:off x="-15175" y="0"/>
            <a:ext cx="685200" cy="1821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15175" y="758625"/>
            <a:ext cx="685200" cy="60993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2058139209e_0_140"/>
          <p:cNvSpPr/>
          <p:nvPr/>
        </p:nvSpPr>
        <p:spPr>
          <a:xfrm>
            <a:off x="935112" y="309529"/>
            <a:ext cx="8208900" cy="7017300"/>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2000" b="1" u="sng">
              <a:solidFill>
                <a:schemeClr val="dk1"/>
              </a:solidFill>
              <a:latin typeface="Calibri"/>
              <a:ea typeface="Calibri"/>
              <a:cs typeface="Calibri"/>
              <a:sym typeface="Calibri"/>
            </a:endParaRPr>
          </a:p>
          <a:p>
            <a:pPr marL="0" marR="0" lvl="0" indent="0" algn="l" rtl="0">
              <a:spcBef>
                <a:spcPts val="0"/>
              </a:spcBef>
              <a:spcAft>
                <a:spcPts val="0"/>
              </a:spcAft>
              <a:buNone/>
            </a:pPr>
            <a:r>
              <a:rPr lang="nl-NL" sz="2200" b="1">
                <a:solidFill>
                  <a:schemeClr val="dk1"/>
                </a:solidFill>
                <a:latin typeface="Calibri"/>
                <a:ea typeface="Calibri"/>
                <a:cs typeface="Calibri"/>
                <a:sym typeface="Calibri"/>
              </a:rPr>
              <a:t>SDG -7  </a:t>
            </a:r>
            <a:r>
              <a:rPr lang="nl-NL" sz="2200" b="1" u="sng">
                <a:solidFill>
                  <a:schemeClr val="dk1"/>
                </a:solidFill>
                <a:latin typeface="Calibri"/>
                <a:ea typeface="Calibri"/>
                <a:cs typeface="Calibri"/>
                <a:sym typeface="Calibri"/>
              </a:rPr>
              <a:t>Equipment Energy efficiency optimization. </a:t>
            </a:r>
            <a:endParaRPr sz="2200"/>
          </a:p>
          <a:p>
            <a:pPr marL="0" marR="0" lvl="0" indent="0" algn="l" rtl="0">
              <a:spcBef>
                <a:spcPts val="0"/>
              </a:spcBef>
              <a:spcAft>
                <a:spcPts val="0"/>
              </a:spcAft>
              <a:buNone/>
            </a:pPr>
            <a:r>
              <a:rPr lang="nl-NL" sz="2200" b="1">
                <a:solidFill>
                  <a:schemeClr val="dk1"/>
                </a:solidFill>
                <a:latin typeface="Calibri"/>
                <a:ea typeface="Calibri"/>
                <a:cs typeface="Calibri"/>
                <a:sym typeface="Calibri"/>
              </a:rPr>
              <a:t>Combustion systems – Heat exchangers – Steam heating systems. Etc.</a:t>
            </a:r>
            <a:endParaRPr sz="2200"/>
          </a:p>
          <a:p>
            <a:pPr marL="0" marR="0" lvl="0" indent="0" algn="l" rtl="0">
              <a:spcBef>
                <a:spcPts val="0"/>
              </a:spcBef>
              <a:spcAft>
                <a:spcPts val="0"/>
              </a:spcAft>
              <a:buNone/>
            </a:pPr>
            <a:endParaRPr sz="2000">
              <a:solidFill>
                <a:schemeClr val="dk1"/>
              </a:solidFill>
              <a:latin typeface="Calibri"/>
              <a:ea typeface="Calibri"/>
              <a:cs typeface="Calibri"/>
              <a:sym typeface="Calibri"/>
            </a:endParaRPr>
          </a:p>
          <a:p>
            <a:pPr marL="0" marR="0" lvl="0" indent="0" algn="l" rtl="0">
              <a:spcBef>
                <a:spcPts val="0"/>
              </a:spcBef>
              <a:spcAft>
                <a:spcPts val="0"/>
              </a:spcAft>
              <a:buNone/>
            </a:pPr>
            <a:r>
              <a:rPr lang="nl-NL" sz="2000" u="sng">
                <a:solidFill>
                  <a:schemeClr val="dk1"/>
                </a:solidFill>
                <a:latin typeface="Calibri"/>
                <a:ea typeface="Calibri"/>
                <a:cs typeface="Calibri"/>
                <a:sym typeface="Calibri"/>
              </a:rPr>
              <a:t>a) Combustion system</a:t>
            </a:r>
            <a:r>
              <a:rPr lang="nl-NL" sz="2000">
                <a:solidFill>
                  <a:schemeClr val="dk1"/>
                </a:solidFill>
                <a:latin typeface="Calibri"/>
                <a:ea typeface="Calibri"/>
                <a:cs typeface="Calibri"/>
                <a:sym typeface="Calibri"/>
              </a:rPr>
              <a:t>; </a:t>
            </a:r>
            <a:r>
              <a:rPr lang="nl-NL" sz="2000">
                <a:solidFill>
                  <a:srgbClr val="3D85C6"/>
                </a:solidFill>
                <a:latin typeface="Calibri"/>
                <a:ea typeface="Calibri"/>
                <a:cs typeface="Calibri"/>
                <a:sym typeface="Calibri"/>
              </a:rPr>
              <a:t>Optimum energy efficiency and reduction of air pollution. ( Burner efficiency , Low O2 in exhaust gases , heat transfer optimization, reducing dust and toxic components.</a:t>
            </a:r>
            <a:endParaRPr>
              <a:solidFill>
                <a:srgbClr val="3D85C6"/>
              </a:solidFill>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a:p>
            <a:pPr marL="0" marR="0" lvl="0" indent="0" algn="l" rtl="0">
              <a:spcBef>
                <a:spcPts val="0"/>
              </a:spcBef>
              <a:spcAft>
                <a:spcPts val="0"/>
              </a:spcAft>
              <a:buNone/>
            </a:pPr>
            <a:r>
              <a:rPr lang="nl-NL" sz="2000" u="sng">
                <a:solidFill>
                  <a:schemeClr val="dk1"/>
                </a:solidFill>
                <a:latin typeface="Calibri"/>
                <a:ea typeface="Calibri"/>
                <a:cs typeface="Calibri"/>
                <a:sym typeface="Calibri"/>
              </a:rPr>
              <a:t>b) Heat exchangers. </a:t>
            </a:r>
            <a:r>
              <a:rPr lang="nl-NL" sz="2000">
                <a:solidFill>
                  <a:srgbClr val="3D85C6"/>
                </a:solidFill>
                <a:latin typeface="Calibri"/>
                <a:ea typeface="Calibri"/>
                <a:cs typeface="Calibri"/>
                <a:sym typeface="Calibri"/>
              </a:rPr>
              <a:t>Optimize tube cleaning interval &amp; cleaning , reduce cooling medium flow , monitor water cooling effluent temp effects. (Biological impact) etc.</a:t>
            </a:r>
            <a:endParaRPr>
              <a:solidFill>
                <a:srgbClr val="3D85C6"/>
              </a:solidFill>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a:p>
            <a:pPr marL="0" marR="0" lvl="0" indent="0" algn="l" rtl="0">
              <a:spcBef>
                <a:spcPts val="0"/>
              </a:spcBef>
              <a:spcAft>
                <a:spcPts val="0"/>
              </a:spcAft>
              <a:buNone/>
            </a:pPr>
            <a:r>
              <a:rPr lang="nl-NL" sz="2200" b="1">
                <a:solidFill>
                  <a:schemeClr val="dk1"/>
                </a:solidFill>
                <a:latin typeface="Calibri"/>
                <a:ea typeface="Calibri"/>
                <a:cs typeface="Calibri"/>
                <a:sym typeface="Calibri"/>
              </a:rPr>
              <a:t>SDG – 6-15   </a:t>
            </a:r>
            <a:r>
              <a:rPr lang="nl-NL" sz="2200" b="1" u="sng">
                <a:solidFill>
                  <a:schemeClr val="dk1"/>
                </a:solidFill>
                <a:latin typeface="Calibri"/>
                <a:ea typeface="Calibri"/>
                <a:cs typeface="Calibri"/>
                <a:sym typeface="Calibri"/>
              </a:rPr>
              <a:t>Improving environmental parameters.</a:t>
            </a:r>
            <a:endParaRPr sz="2200"/>
          </a:p>
          <a:p>
            <a:pPr marL="0" marR="0" lvl="0" indent="0" algn="l" rtl="0">
              <a:spcBef>
                <a:spcPts val="0"/>
              </a:spcBef>
              <a:spcAft>
                <a:spcPts val="0"/>
              </a:spcAft>
              <a:buNone/>
            </a:pPr>
            <a:r>
              <a:rPr lang="nl-NL" sz="2200" b="1">
                <a:solidFill>
                  <a:schemeClr val="dk1"/>
                </a:solidFill>
                <a:latin typeface="Calibri"/>
                <a:ea typeface="Calibri"/>
                <a:cs typeface="Calibri"/>
                <a:sym typeface="Calibri"/>
              </a:rPr>
              <a:t>Permit requirements goals - Reduction of water use – Effluent systems.</a:t>
            </a:r>
            <a:endParaRPr sz="2200"/>
          </a:p>
          <a:p>
            <a:pPr marL="0" marR="0" lvl="0" indent="0" algn="l" rtl="0">
              <a:spcBef>
                <a:spcPts val="0"/>
              </a:spcBef>
              <a:spcAft>
                <a:spcPts val="0"/>
              </a:spcAft>
              <a:buNone/>
            </a:pPr>
            <a:endParaRPr sz="2000">
              <a:solidFill>
                <a:srgbClr val="3D85C6"/>
              </a:solidFill>
              <a:latin typeface="Calibri"/>
              <a:ea typeface="Calibri"/>
              <a:cs typeface="Calibri"/>
              <a:sym typeface="Calibri"/>
            </a:endParaRPr>
          </a:p>
          <a:p>
            <a:pPr marL="0" marR="0" lvl="0" indent="0" algn="l" rtl="0">
              <a:spcBef>
                <a:spcPts val="0"/>
              </a:spcBef>
              <a:spcAft>
                <a:spcPts val="0"/>
              </a:spcAft>
              <a:buNone/>
            </a:pPr>
            <a:r>
              <a:rPr lang="nl-NL" sz="2000">
                <a:solidFill>
                  <a:srgbClr val="3D85C6"/>
                </a:solidFill>
                <a:latin typeface="Calibri"/>
                <a:ea typeface="Calibri"/>
                <a:cs typeface="Calibri"/>
                <a:sym typeface="Calibri"/>
              </a:rPr>
              <a:t>Improve environmental permit targets – water containment and circularity - </a:t>
            </a:r>
            <a:endParaRPr>
              <a:solidFill>
                <a:srgbClr val="3D85C6"/>
              </a:solidFill>
            </a:endParaRPr>
          </a:p>
          <a:p>
            <a:pPr marL="0" marR="0" lvl="0" indent="0" algn="l" rtl="0">
              <a:spcBef>
                <a:spcPts val="0"/>
              </a:spcBef>
              <a:spcAft>
                <a:spcPts val="0"/>
              </a:spcAft>
              <a:buNone/>
            </a:pPr>
            <a:r>
              <a:rPr lang="nl-NL" sz="2000">
                <a:solidFill>
                  <a:srgbClr val="3D85C6"/>
                </a:solidFill>
                <a:latin typeface="Calibri"/>
                <a:ea typeface="Calibri"/>
                <a:cs typeface="Calibri"/>
                <a:sym typeface="Calibri"/>
              </a:rPr>
              <a:t>Separate polluted systems from rain and clean process water – prevent soil pollution by active civil maintenance etc.</a:t>
            </a:r>
            <a:endParaRPr>
              <a:solidFill>
                <a:srgbClr val="3D85C6"/>
              </a:solidFill>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34" name="Google Shape;134;g2058139209e_0_140"/>
          <p:cNvSpPr/>
          <p:nvPr/>
        </p:nvSpPr>
        <p:spPr>
          <a:xfrm>
            <a:off x="-15175" y="0"/>
            <a:ext cx="685200" cy="1821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g2058139209e_0_140"/>
          <p:cNvSpPr/>
          <p:nvPr/>
        </p:nvSpPr>
        <p:spPr>
          <a:xfrm>
            <a:off x="-15175" y="758625"/>
            <a:ext cx="685200" cy="60993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2058139209e_0_70"/>
          <p:cNvSpPr txBox="1">
            <a:spLocks noGrp="1"/>
          </p:cNvSpPr>
          <p:nvPr>
            <p:ph type="body" idx="1"/>
          </p:nvPr>
        </p:nvSpPr>
        <p:spPr>
          <a:xfrm>
            <a:off x="899600" y="1031725"/>
            <a:ext cx="7787100" cy="5522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000"/>
              <a:buNone/>
            </a:pPr>
            <a:r>
              <a:rPr lang="nl-NL" sz="2300" b="1"/>
              <a:t>SDG 14-15 ) </a:t>
            </a:r>
            <a:r>
              <a:rPr lang="nl-NL" sz="2300" b="1" u="sng"/>
              <a:t>Supporting Biodiversity.</a:t>
            </a:r>
            <a:endParaRPr sz="3500"/>
          </a:p>
          <a:p>
            <a:pPr marL="0" lvl="0" indent="0" algn="l" rtl="0">
              <a:spcBef>
                <a:spcPts val="400"/>
              </a:spcBef>
              <a:spcAft>
                <a:spcPts val="0"/>
              </a:spcAft>
              <a:buSzPts val="2000"/>
              <a:buNone/>
            </a:pPr>
            <a:r>
              <a:rPr lang="nl-NL" sz="2300" b="1"/>
              <a:t>Relationship with external partners – Supporting society - </a:t>
            </a:r>
            <a:endParaRPr sz="2300" b="1"/>
          </a:p>
          <a:p>
            <a:pPr marL="0" lvl="0" indent="0" algn="l" rtl="0">
              <a:spcBef>
                <a:spcPts val="400"/>
              </a:spcBef>
              <a:spcAft>
                <a:spcPts val="0"/>
              </a:spcAft>
              <a:buSzPts val="2000"/>
              <a:buNone/>
            </a:pPr>
            <a:endParaRPr sz="2000" b="1"/>
          </a:p>
          <a:p>
            <a:pPr marL="400050" lvl="1" indent="0" algn="l" rtl="0">
              <a:spcBef>
                <a:spcPts val="400"/>
              </a:spcBef>
              <a:spcAft>
                <a:spcPts val="0"/>
              </a:spcAft>
              <a:buSzPts val="2000"/>
              <a:buNone/>
            </a:pPr>
            <a:r>
              <a:rPr lang="nl-NL" sz="2000"/>
              <a:t>Statement: Improving global and companies sustainable goals are not possible without interaction between government and external stakeholders. Therefore management and staff should interact with organizations with knowledge of Biodiversity and all related matters with impact on the environment.</a:t>
            </a:r>
            <a:endParaRPr sz="2000"/>
          </a:p>
          <a:p>
            <a:pPr marL="400050" lvl="1" indent="0" algn="l" rtl="0">
              <a:spcBef>
                <a:spcPts val="400"/>
              </a:spcBef>
              <a:spcAft>
                <a:spcPts val="0"/>
              </a:spcAft>
              <a:buSzPts val="2000"/>
              <a:buNone/>
            </a:pPr>
            <a:endParaRPr sz="2000"/>
          </a:p>
          <a:p>
            <a:pPr marL="400050" lvl="1" indent="0" algn="l" rtl="0">
              <a:spcBef>
                <a:spcPts val="400"/>
              </a:spcBef>
              <a:spcAft>
                <a:spcPts val="0"/>
              </a:spcAft>
              <a:buSzPts val="2000"/>
              <a:buNone/>
            </a:pPr>
            <a:r>
              <a:rPr lang="nl-NL" sz="2000"/>
              <a:t>An environmental  and social impact assessment  is an instrument for a responsible company to inventories ,validate and improve its footprint.</a:t>
            </a:r>
            <a:endParaRPr sz="2000"/>
          </a:p>
          <a:p>
            <a:pPr marL="400050" lvl="1" indent="0" algn="l" rtl="0">
              <a:spcBef>
                <a:spcPts val="400"/>
              </a:spcBef>
              <a:spcAft>
                <a:spcPts val="0"/>
              </a:spcAft>
              <a:buSzPts val="2000"/>
              <a:buNone/>
            </a:pPr>
            <a:endParaRPr sz="2000"/>
          </a:p>
          <a:p>
            <a:pPr marL="400050" lvl="1" indent="0" algn="l" rtl="0">
              <a:spcBef>
                <a:spcPts val="400"/>
              </a:spcBef>
              <a:spcAft>
                <a:spcPts val="0"/>
              </a:spcAft>
              <a:buSzPts val="2000"/>
              <a:buNone/>
            </a:pPr>
            <a:r>
              <a:rPr lang="nl-NL" sz="2000"/>
              <a:t>Maintaining assets mean also maintaining the conservation of natural systems with an intelligent long term strategic vision.  </a:t>
            </a:r>
            <a:endParaRPr/>
          </a:p>
        </p:txBody>
      </p:sp>
      <p:sp>
        <p:nvSpPr>
          <p:cNvPr id="142" name="Google Shape;142;g2058139209e_0_70"/>
          <p:cNvSpPr/>
          <p:nvPr/>
        </p:nvSpPr>
        <p:spPr>
          <a:xfrm>
            <a:off x="-15175" y="0"/>
            <a:ext cx="685200" cy="1821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g2058139209e_0_70"/>
          <p:cNvSpPr/>
          <p:nvPr/>
        </p:nvSpPr>
        <p:spPr>
          <a:xfrm>
            <a:off x="-15175" y="758625"/>
            <a:ext cx="685200" cy="60993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2058139209e_0_0"/>
          <p:cNvSpPr txBox="1">
            <a:spLocks noGrp="1"/>
          </p:cNvSpPr>
          <p:nvPr>
            <p:ph type="body" idx="1"/>
          </p:nvPr>
        </p:nvSpPr>
        <p:spPr>
          <a:xfrm>
            <a:off x="899600" y="925525"/>
            <a:ext cx="7787100" cy="5200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nl-NL" sz="2500" b="1" u="sng"/>
              <a:t>Examples of improving biodiversity on and around industrial areas in cooperation with external stakeholders.</a:t>
            </a:r>
            <a:endParaRPr sz="3700" u="sng"/>
          </a:p>
          <a:p>
            <a:pPr marL="0" lvl="0" indent="0" algn="l" rtl="0">
              <a:spcBef>
                <a:spcPts val="400"/>
              </a:spcBef>
              <a:spcAft>
                <a:spcPts val="0"/>
              </a:spcAft>
              <a:buSzPts val="2000"/>
              <a:buNone/>
            </a:pPr>
            <a:endParaRPr sz="2200" b="1" u="sng"/>
          </a:p>
          <a:p>
            <a:pPr marL="342900" lvl="0" indent="-355600" algn="l" rtl="0">
              <a:spcBef>
                <a:spcPts val="400"/>
              </a:spcBef>
              <a:spcAft>
                <a:spcPts val="0"/>
              </a:spcAft>
              <a:buSzPts val="2200"/>
              <a:buChar char="•"/>
            </a:pPr>
            <a:r>
              <a:rPr lang="nl-NL" sz="2200"/>
              <a:t>Birth nests; Falcon nests on high installations. Shore swallows in verticular walls. A specific mowing policy for bird nests and butterflies etc.</a:t>
            </a:r>
            <a:endParaRPr sz="2200"/>
          </a:p>
          <a:p>
            <a:pPr marL="0" lvl="0" indent="0" algn="l" rtl="0">
              <a:spcBef>
                <a:spcPts val="400"/>
              </a:spcBef>
              <a:spcAft>
                <a:spcPts val="0"/>
              </a:spcAft>
              <a:buNone/>
            </a:pPr>
            <a:endParaRPr sz="2200"/>
          </a:p>
          <a:p>
            <a:pPr marL="342900" lvl="0" indent="-355600" algn="l" rtl="0">
              <a:spcBef>
                <a:spcPts val="400"/>
              </a:spcBef>
              <a:spcAft>
                <a:spcPts val="0"/>
              </a:spcAft>
              <a:buSzPts val="2200"/>
              <a:buChar char="•"/>
            </a:pPr>
            <a:r>
              <a:rPr lang="nl-NL" sz="2200"/>
              <a:t>A fire water pond with facilities for reptiles and water birds.             Rainwater collection for the improvement of groundwater levels.</a:t>
            </a:r>
            <a:endParaRPr sz="2200"/>
          </a:p>
          <a:p>
            <a:pPr marL="0" lvl="0" indent="0" algn="l" rtl="0">
              <a:spcBef>
                <a:spcPts val="400"/>
              </a:spcBef>
              <a:spcAft>
                <a:spcPts val="0"/>
              </a:spcAft>
              <a:buNone/>
            </a:pPr>
            <a:endParaRPr sz="2200"/>
          </a:p>
          <a:p>
            <a:pPr marL="342900" lvl="0" indent="-355600" algn="l" rtl="0">
              <a:spcBef>
                <a:spcPts val="400"/>
              </a:spcBef>
              <a:spcAft>
                <a:spcPts val="0"/>
              </a:spcAft>
              <a:buSzPts val="2200"/>
              <a:buChar char="•"/>
            </a:pPr>
            <a:r>
              <a:rPr lang="nl-NL" sz="2200"/>
              <a:t>The reduction of light during dark hours to support animal wildlife.  (Example offshore platforms with greenlight)</a:t>
            </a:r>
            <a:endParaRPr sz="2200"/>
          </a:p>
          <a:p>
            <a:pPr marL="0" lvl="0" indent="0" algn="l" rtl="0">
              <a:spcBef>
                <a:spcPts val="400"/>
              </a:spcBef>
              <a:spcAft>
                <a:spcPts val="0"/>
              </a:spcAft>
              <a:buSzPts val="2000"/>
              <a:buNone/>
            </a:pPr>
            <a:endParaRPr sz="2000"/>
          </a:p>
        </p:txBody>
      </p:sp>
      <p:sp>
        <p:nvSpPr>
          <p:cNvPr id="150" name="Google Shape;150;g2058139209e_0_0"/>
          <p:cNvSpPr/>
          <p:nvPr/>
        </p:nvSpPr>
        <p:spPr>
          <a:xfrm>
            <a:off x="-15175" y="0"/>
            <a:ext cx="685200" cy="1821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g2058139209e_0_0"/>
          <p:cNvSpPr/>
          <p:nvPr/>
        </p:nvSpPr>
        <p:spPr>
          <a:xfrm>
            <a:off x="-15175" y="758625"/>
            <a:ext cx="685200" cy="60993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57" name="Google Shape;157;p8"/>
          <p:cNvPicPr preferRelativeResize="0"/>
          <p:nvPr/>
        </p:nvPicPr>
        <p:blipFill>
          <a:blip r:embed="rId3">
            <a:alphaModFix/>
          </a:blip>
          <a:stretch>
            <a:fillRect/>
          </a:stretch>
        </p:blipFill>
        <p:spPr>
          <a:xfrm>
            <a:off x="637900" y="774475"/>
            <a:ext cx="8388650" cy="5931800"/>
          </a:xfrm>
          <a:prstGeom prst="rect">
            <a:avLst/>
          </a:prstGeom>
          <a:noFill/>
          <a:ln>
            <a:noFill/>
          </a:ln>
        </p:spPr>
      </p:pic>
      <p:sp>
        <p:nvSpPr>
          <p:cNvPr id="158" name="Google Shape;158;p8"/>
          <p:cNvSpPr/>
          <p:nvPr/>
        </p:nvSpPr>
        <p:spPr>
          <a:xfrm>
            <a:off x="-15175" y="0"/>
            <a:ext cx="685200" cy="1821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8"/>
          <p:cNvSpPr/>
          <p:nvPr/>
        </p:nvSpPr>
        <p:spPr>
          <a:xfrm>
            <a:off x="-15175" y="758625"/>
            <a:ext cx="685200" cy="6099300"/>
          </a:xfrm>
          <a:prstGeom prst="rect">
            <a:avLst/>
          </a:prstGeom>
          <a:solidFill>
            <a:srgbClr val="3D85C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Kantoorthema">
  <a:themeElements>
    <a:clrScheme name="Aangepast 7">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BDA90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872</Words>
  <Application>Microsoft Macintosh PowerPoint</Application>
  <PresentationFormat>Diavoorstelling (4:3)</PresentationFormat>
  <Paragraphs>100</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Noto Sans Symbols</vt:lpstr>
      <vt:lpstr>Kantoorthema</vt:lpstr>
      <vt:lpstr>The maintenance industry’s commitment to the UN Sustainable Development  </vt:lpstr>
      <vt:lpstr>  </vt:lpstr>
      <vt:lpstr>PowerPoint-presentatie</vt:lpstr>
      <vt:lpstr>Examples of UN Sustainable Development Goals</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maintenance industry’s commitment to the UN Sustainable Development  </dc:title>
  <dc:creator>Linda Leliveld</dc:creator>
  <cp:lastModifiedBy>Hans van Selm</cp:lastModifiedBy>
  <cp:revision>1</cp:revision>
  <dcterms:created xsi:type="dcterms:W3CDTF">2014-07-07T12:50:07Z</dcterms:created>
  <dcterms:modified xsi:type="dcterms:W3CDTF">2023-09-18T19:14:39Z</dcterms:modified>
</cp:coreProperties>
</file>